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1" r:id="rId6"/>
    <p:sldId id="269" r:id="rId7"/>
    <p:sldId id="270" r:id="rId8"/>
    <p:sldId id="262" r:id="rId9"/>
    <p:sldId id="271" r:id="rId10"/>
    <p:sldId id="272" r:id="rId11"/>
    <p:sldId id="273" r:id="rId12"/>
    <p:sldId id="263" r:id="rId13"/>
    <p:sldId id="264" r:id="rId14"/>
    <p:sldId id="266" r:id="rId15"/>
    <p:sldId id="274" r:id="rId16"/>
    <p:sldId id="267" r:id="rId17"/>
    <p:sldId id="26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FE98C3-EB7B-16CD-9E7F-1B3DC3C6B861}" name="Julie Cartegna" initials="JC" userId="S::cartegna@oulr.rutgers.edu::5b2cc7cf-9453-4fc5-8d61-e584cfe9d14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2" d="100"/>
          <a:sy n="72" d="100"/>
        </p:scale>
        <p:origin x="90" y="6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0D666E-32FC-48B5-A68A-2227C48D872E}" type="datetimeFigureOut">
              <a:rPr lang="en-US" smtClean="0"/>
              <a:t>11/20/2024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FD0F47-B8FF-4A67-8095-6C462DBE5D17}" type="slidenum">
              <a:rPr lang="en-US" smtClean="0"/>
              <a:t>‹#›</a:t>
            </a:fld>
            <a:endParaRPr lang="en-US"/>
          </a:p>
        </p:txBody>
      </p:sp>
    </p:spTree>
    <p:extLst>
      <p:ext uri="{BB962C8B-B14F-4D97-AF65-F5344CB8AC3E}">
        <p14:creationId xmlns:p14="http://schemas.microsoft.com/office/powerpoint/2010/main" val="3037555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6BB78-982E-B0BE-C542-58EB9205D0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BACE4E1-6A5C-3A36-FF3D-20D6057D35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C0ABF65-09B6-00C9-3DBD-1F1C94241C49}"/>
              </a:ext>
            </a:extLst>
          </p:cNvPr>
          <p:cNvSpPr>
            <a:spLocks noGrp="1"/>
          </p:cNvSpPr>
          <p:nvPr>
            <p:ph type="dt" sz="half" idx="10"/>
          </p:nvPr>
        </p:nvSpPr>
        <p:spPr/>
        <p:txBody>
          <a:bodyPr/>
          <a:lstStyle/>
          <a:p>
            <a:fld id="{575B5F44-6152-4CC0-B0F0-5541058E4633}" type="datetimeFigureOut">
              <a:rPr lang="en-US" smtClean="0"/>
              <a:t>11/20/2024</a:t>
            </a:fld>
            <a:endParaRPr lang="en-US"/>
          </a:p>
        </p:txBody>
      </p:sp>
      <p:sp>
        <p:nvSpPr>
          <p:cNvPr id="5" name="Footer Placeholder 4">
            <a:extLst>
              <a:ext uri="{FF2B5EF4-FFF2-40B4-BE49-F238E27FC236}">
                <a16:creationId xmlns:a16="http://schemas.microsoft.com/office/drawing/2014/main" id="{76280EB2-BA04-795C-9808-AA3F7FF2DE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311E2C-03CE-D441-E27E-7D637C664EF7}"/>
              </a:ext>
            </a:extLst>
          </p:cNvPr>
          <p:cNvSpPr>
            <a:spLocks noGrp="1"/>
          </p:cNvSpPr>
          <p:nvPr>
            <p:ph type="sldNum" sz="quarter" idx="12"/>
          </p:nvPr>
        </p:nvSpPr>
        <p:spPr/>
        <p:txBody>
          <a:bodyPr/>
          <a:lstStyle/>
          <a:p>
            <a:fld id="{570F2E6D-AF28-4464-A3DB-3EF5E9150316}" type="slidenum">
              <a:rPr lang="en-US" smtClean="0"/>
              <a:t>‹#›</a:t>
            </a:fld>
            <a:endParaRPr lang="en-US"/>
          </a:p>
        </p:txBody>
      </p:sp>
    </p:spTree>
    <p:extLst>
      <p:ext uri="{BB962C8B-B14F-4D97-AF65-F5344CB8AC3E}">
        <p14:creationId xmlns:p14="http://schemas.microsoft.com/office/powerpoint/2010/main" val="3419979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DE14B-EF60-9A91-5D46-DE2F80F20EC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9DBCBA-5924-6877-D555-AF7BF15E70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116C83-E78F-D0A8-DD6A-A108ACDA7397}"/>
              </a:ext>
            </a:extLst>
          </p:cNvPr>
          <p:cNvSpPr>
            <a:spLocks noGrp="1"/>
          </p:cNvSpPr>
          <p:nvPr>
            <p:ph type="dt" sz="half" idx="10"/>
          </p:nvPr>
        </p:nvSpPr>
        <p:spPr/>
        <p:txBody>
          <a:bodyPr/>
          <a:lstStyle/>
          <a:p>
            <a:fld id="{575B5F44-6152-4CC0-B0F0-5541058E4633}" type="datetimeFigureOut">
              <a:rPr lang="en-US" smtClean="0"/>
              <a:t>11/20/2024</a:t>
            </a:fld>
            <a:endParaRPr lang="en-US"/>
          </a:p>
        </p:txBody>
      </p:sp>
      <p:sp>
        <p:nvSpPr>
          <p:cNvPr id="5" name="Footer Placeholder 4">
            <a:extLst>
              <a:ext uri="{FF2B5EF4-FFF2-40B4-BE49-F238E27FC236}">
                <a16:creationId xmlns:a16="http://schemas.microsoft.com/office/drawing/2014/main" id="{7B669502-66B2-7793-BD65-06BD52D690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4C7321-4633-3790-5626-2AA5A5FC59C8}"/>
              </a:ext>
            </a:extLst>
          </p:cNvPr>
          <p:cNvSpPr>
            <a:spLocks noGrp="1"/>
          </p:cNvSpPr>
          <p:nvPr>
            <p:ph type="sldNum" sz="quarter" idx="12"/>
          </p:nvPr>
        </p:nvSpPr>
        <p:spPr/>
        <p:txBody>
          <a:bodyPr/>
          <a:lstStyle/>
          <a:p>
            <a:fld id="{570F2E6D-AF28-4464-A3DB-3EF5E9150316}" type="slidenum">
              <a:rPr lang="en-US" smtClean="0"/>
              <a:t>‹#›</a:t>
            </a:fld>
            <a:endParaRPr lang="en-US"/>
          </a:p>
        </p:txBody>
      </p:sp>
    </p:spTree>
    <p:extLst>
      <p:ext uri="{BB962C8B-B14F-4D97-AF65-F5344CB8AC3E}">
        <p14:creationId xmlns:p14="http://schemas.microsoft.com/office/powerpoint/2010/main" val="1620600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9D4487-DA1A-9B39-138C-2698021E225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87D0D4D-50EB-DFA5-DCF6-FB5367BA37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86F6A-9C1E-6678-B62E-E0EEDEE2D420}"/>
              </a:ext>
            </a:extLst>
          </p:cNvPr>
          <p:cNvSpPr>
            <a:spLocks noGrp="1"/>
          </p:cNvSpPr>
          <p:nvPr>
            <p:ph type="dt" sz="half" idx="10"/>
          </p:nvPr>
        </p:nvSpPr>
        <p:spPr/>
        <p:txBody>
          <a:bodyPr/>
          <a:lstStyle/>
          <a:p>
            <a:fld id="{575B5F44-6152-4CC0-B0F0-5541058E4633}" type="datetimeFigureOut">
              <a:rPr lang="en-US" smtClean="0"/>
              <a:t>11/20/2024</a:t>
            </a:fld>
            <a:endParaRPr lang="en-US"/>
          </a:p>
        </p:txBody>
      </p:sp>
      <p:sp>
        <p:nvSpPr>
          <p:cNvPr id="5" name="Footer Placeholder 4">
            <a:extLst>
              <a:ext uri="{FF2B5EF4-FFF2-40B4-BE49-F238E27FC236}">
                <a16:creationId xmlns:a16="http://schemas.microsoft.com/office/drawing/2014/main" id="{4C4686F1-7D32-E0F4-06C0-4BCF39E825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EAD25E-4751-6DD3-E6F8-A201832B1CE1}"/>
              </a:ext>
            </a:extLst>
          </p:cNvPr>
          <p:cNvSpPr>
            <a:spLocks noGrp="1"/>
          </p:cNvSpPr>
          <p:nvPr>
            <p:ph type="sldNum" sz="quarter" idx="12"/>
          </p:nvPr>
        </p:nvSpPr>
        <p:spPr/>
        <p:txBody>
          <a:bodyPr/>
          <a:lstStyle/>
          <a:p>
            <a:fld id="{570F2E6D-AF28-4464-A3DB-3EF5E9150316}" type="slidenum">
              <a:rPr lang="en-US" smtClean="0"/>
              <a:t>‹#›</a:t>
            </a:fld>
            <a:endParaRPr lang="en-US"/>
          </a:p>
        </p:txBody>
      </p:sp>
    </p:spTree>
    <p:extLst>
      <p:ext uri="{BB962C8B-B14F-4D97-AF65-F5344CB8AC3E}">
        <p14:creationId xmlns:p14="http://schemas.microsoft.com/office/powerpoint/2010/main" val="2426312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D3E9D-EBC1-BA0D-4539-7034F1E69162}"/>
              </a:ext>
            </a:extLst>
          </p:cNvPr>
          <p:cNvSpPr>
            <a:spLocks noGrp="1"/>
          </p:cNvSpPr>
          <p:nvPr>
            <p:ph type="title"/>
          </p:nvPr>
        </p:nvSpPr>
        <p:spPr>
          <a:xfrm>
            <a:off x="2435552" y="365125"/>
            <a:ext cx="8918248"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75E08FED-F19B-DB88-5E17-AC5F89EE24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45378F-7D6A-0DE9-F2D2-82C1DDF17FDD}"/>
              </a:ext>
            </a:extLst>
          </p:cNvPr>
          <p:cNvSpPr>
            <a:spLocks noGrp="1"/>
          </p:cNvSpPr>
          <p:nvPr>
            <p:ph type="dt" sz="half" idx="10"/>
          </p:nvPr>
        </p:nvSpPr>
        <p:spPr/>
        <p:txBody>
          <a:bodyPr/>
          <a:lstStyle/>
          <a:p>
            <a:fld id="{575B5F44-6152-4CC0-B0F0-5541058E4633}" type="datetimeFigureOut">
              <a:rPr lang="en-US" smtClean="0"/>
              <a:t>11/20/2024</a:t>
            </a:fld>
            <a:endParaRPr lang="en-US"/>
          </a:p>
        </p:txBody>
      </p:sp>
      <p:sp>
        <p:nvSpPr>
          <p:cNvPr id="5" name="Footer Placeholder 4">
            <a:extLst>
              <a:ext uri="{FF2B5EF4-FFF2-40B4-BE49-F238E27FC236}">
                <a16:creationId xmlns:a16="http://schemas.microsoft.com/office/drawing/2014/main" id="{F37922CA-6245-2112-0F65-4F85D3FC57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AE231B-139A-709F-1A28-B8C6869D0EB1}"/>
              </a:ext>
            </a:extLst>
          </p:cNvPr>
          <p:cNvSpPr>
            <a:spLocks noGrp="1"/>
          </p:cNvSpPr>
          <p:nvPr>
            <p:ph type="sldNum" sz="quarter" idx="12"/>
          </p:nvPr>
        </p:nvSpPr>
        <p:spPr/>
        <p:txBody>
          <a:bodyPr/>
          <a:lstStyle/>
          <a:p>
            <a:fld id="{570F2E6D-AF28-4464-A3DB-3EF5E9150316}" type="slidenum">
              <a:rPr lang="en-US" smtClean="0"/>
              <a:t>‹#›</a:t>
            </a:fld>
            <a:endParaRPr lang="en-US"/>
          </a:p>
        </p:txBody>
      </p:sp>
      <p:grpSp>
        <p:nvGrpSpPr>
          <p:cNvPr id="7" name="Group 6">
            <a:extLst>
              <a:ext uri="{FF2B5EF4-FFF2-40B4-BE49-F238E27FC236}">
                <a16:creationId xmlns:a16="http://schemas.microsoft.com/office/drawing/2014/main" id="{20230ACC-DE55-16F7-A9F1-E031C1876BC5}"/>
              </a:ext>
            </a:extLst>
          </p:cNvPr>
          <p:cNvGrpSpPr/>
          <p:nvPr userDrawn="1"/>
        </p:nvGrpSpPr>
        <p:grpSpPr>
          <a:xfrm>
            <a:off x="203890" y="220483"/>
            <a:ext cx="3137515" cy="807423"/>
            <a:chOff x="212436" y="312245"/>
            <a:chExt cx="2715491" cy="673101"/>
          </a:xfrm>
        </p:grpSpPr>
        <p:pic>
          <p:nvPicPr>
            <p:cNvPr id="8" name="Picture 7">
              <a:extLst>
                <a:ext uri="{FF2B5EF4-FFF2-40B4-BE49-F238E27FC236}">
                  <a16:creationId xmlns:a16="http://schemas.microsoft.com/office/drawing/2014/main" id="{035BFCF7-D9B1-9367-7DEE-1323A0B5F5B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9706" y="312245"/>
              <a:ext cx="1546804" cy="441933"/>
            </a:xfrm>
            <a:prstGeom prst="rect">
              <a:avLst/>
            </a:prstGeom>
            <a:noFill/>
          </p:spPr>
        </p:pic>
        <p:sp>
          <p:nvSpPr>
            <p:cNvPr id="9" name="TextBox 8">
              <a:extLst>
                <a:ext uri="{FF2B5EF4-FFF2-40B4-BE49-F238E27FC236}">
                  <a16:creationId xmlns:a16="http://schemas.microsoft.com/office/drawing/2014/main" id="{2A3BD4A1-031E-93AB-79F7-C422C4D19149}"/>
                </a:ext>
              </a:extLst>
            </p:cNvPr>
            <p:cNvSpPr txBox="1"/>
            <p:nvPr/>
          </p:nvSpPr>
          <p:spPr>
            <a:xfrm>
              <a:off x="212436" y="739125"/>
              <a:ext cx="2715491" cy="246221"/>
            </a:xfrm>
            <a:prstGeom prst="rect">
              <a:avLst/>
            </a:prstGeom>
            <a:noFill/>
          </p:spPr>
          <p:txBody>
            <a:bodyPr wrap="square" rtlCol="0">
              <a:spAutoFit/>
            </a:bodyPr>
            <a:lstStyle/>
            <a:p>
              <a:r>
                <a:rPr lang="en-US" sz="1000" b="1" dirty="0"/>
                <a:t>Office of University Labor Relations</a:t>
              </a:r>
            </a:p>
          </p:txBody>
        </p:sp>
      </p:grpSp>
    </p:spTree>
    <p:extLst>
      <p:ext uri="{BB962C8B-B14F-4D97-AF65-F5344CB8AC3E}">
        <p14:creationId xmlns:p14="http://schemas.microsoft.com/office/powerpoint/2010/main" val="284009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B62AD-721E-5C75-CD49-86E4CE2FDC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7145CC-1C84-8C5B-DB5C-00AF95DB149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A4D33A-9E08-B601-5290-69531DBAD368}"/>
              </a:ext>
            </a:extLst>
          </p:cNvPr>
          <p:cNvSpPr>
            <a:spLocks noGrp="1"/>
          </p:cNvSpPr>
          <p:nvPr>
            <p:ph type="dt" sz="half" idx="10"/>
          </p:nvPr>
        </p:nvSpPr>
        <p:spPr/>
        <p:txBody>
          <a:bodyPr/>
          <a:lstStyle/>
          <a:p>
            <a:fld id="{575B5F44-6152-4CC0-B0F0-5541058E4633}" type="datetimeFigureOut">
              <a:rPr lang="en-US" smtClean="0"/>
              <a:t>11/20/2024</a:t>
            </a:fld>
            <a:endParaRPr lang="en-US"/>
          </a:p>
        </p:txBody>
      </p:sp>
      <p:sp>
        <p:nvSpPr>
          <p:cNvPr id="5" name="Footer Placeholder 4">
            <a:extLst>
              <a:ext uri="{FF2B5EF4-FFF2-40B4-BE49-F238E27FC236}">
                <a16:creationId xmlns:a16="http://schemas.microsoft.com/office/drawing/2014/main" id="{A7A2D3A8-A867-27CC-5D55-9FC451C6A3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DC42CD-5A28-1C94-4DB7-8D8C53B81481}"/>
              </a:ext>
            </a:extLst>
          </p:cNvPr>
          <p:cNvSpPr>
            <a:spLocks noGrp="1"/>
          </p:cNvSpPr>
          <p:nvPr>
            <p:ph type="sldNum" sz="quarter" idx="12"/>
          </p:nvPr>
        </p:nvSpPr>
        <p:spPr/>
        <p:txBody>
          <a:bodyPr/>
          <a:lstStyle/>
          <a:p>
            <a:fld id="{570F2E6D-AF28-4464-A3DB-3EF5E9150316}" type="slidenum">
              <a:rPr lang="en-US" smtClean="0"/>
              <a:t>‹#›</a:t>
            </a:fld>
            <a:endParaRPr lang="en-US"/>
          </a:p>
        </p:txBody>
      </p:sp>
    </p:spTree>
    <p:extLst>
      <p:ext uri="{BB962C8B-B14F-4D97-AF65-F5344CB8AC3E}">
        <p14:creationId xmlns:p14="http://schemas.microsoft.com/office/powerpoint/2010/main" val="676919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24AF7-D6DB-5F06-29F3-B796EE3FAC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FE0EF2-8E05-9650-7C07-C2FC37F274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9195DB-A581-8A15-A4A7-3EF62FC603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B32816-7152-64F6-ED4F-922B4D3F91C0}"/>
              </a:ext>
            </a:extLst>
          </p:cNvPr>
          <p:cNvSpPr>
            <a:spLocks noGrp="1"/>
          </p:cNvSpPr>
          <p:nvPr>
            <p:ph type="dt" sz="half" idx="10"/>
          </p:nvPr>
        </p:nvSpPr>
        <p:spPr/>
        <p:txBody>
          <a:bodyPr/>
          <a:lstStyle/>
          <a:p>
            <a:fld id="{575B5F44-6152-4CC0-B0F0-5541058E4633}" type="datetimeFigureOut">
              <a:rPr lang="en-US" smtClean="0"/>
              <a:t>11/20/2024</a:t>
            </a:fld>
            <a:endParaRPr lang="en-US"/>
          </a:p>
        </p:txBody>
      </p:sp>
      <p:sp>
        <p:nvSpPr>
          <p:cNvPr id="6" name="Footer Placeholder 5">
            <a:extLst>
              <a:ext uri="{FF2B5EF4-FFF2-40B4-BE49-F238E27FC236}">
                <a16:creationId xmlns:a16="http://schemas.microsoft.com/office/drawing/2014/main" id="{1D8E90A8-ABB6-AFE8-FC90-0F4837022C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C3901A-401C-2D14-D84C-8B934BFB4A0C}"/>
              </a:ext>
            </a:extLst>
          </p:cNvPr>
          <p:cNvSpPr>
            <a:spLocks noGrp="1"/>
          </p:cNvSpPr>
          <p:nvPr>
            <p:ph type="sldNum" sz="quarter" idx="12"/>
          </p:nvPr>
        </p:nvSpPr>
        <p:spPr/>
        <p:txBody>
          <a:bodyPr/>
          <a:lstStyle/>
          <a:p>
            <a:fld id="{570F2E6D-AF28-4464-A3DB-3EF5E9150316}" type="slidenum">
              <a:rPr lang="en-US" smtClean="0"/>
              <a:t>‹#›</a:t>
            </a:fld>
            <a:endParaRPr lang="en-US"/>
          </a:p>
        </p:txBody>
      </p:sp>
    </p:spTree>
    <p:extLst>
      <p:ext uri="{BB962C8B-B14F-4D97-AF65-F5344CB8AC3E}">
        <p14:creationId xmlns:p14="http://schemas.microsoft.com/office/powerpoint/2010/main" val="2451171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62F35-C816-E4F1-1AEE-3482F865D8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F6E4703-84BC-2B5C-190C-B5C0A340C1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6C214-66DE-A467-1013-21F45D9E5D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EEE5E5-2E73-10E4-5D25-2EA2114542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7F144D-BD32-6247-FCA8-E578D33D70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719974-C6C9-F25A-53F7-1CAFA562FD96}"/>
              </a:ext>
            </a:extLst>
          </p:cNvPr>
          <p:cNvSpPr>
            <a:spLocks noGrp="1"/>
          </p:cNvSpPr>
          <p:nvPr>
            <p:ph type="dt" sz="half" idx="10"/>
          </p:nvPr>
        </p:nvSpPr>
        <p:spPr/>
        <p:txBody>
          <a:bodyPr/>
          <a:lstStyle/>
          <a:p>
            <a:fld id="{575B5F44-6152-4CC0-B0F0-5541058E4633}" type="datetimeFigureOut">
              <a:rPr lang="en-US" smtClean="0"/>
              <a:t>11/20/2024</a:t>
            </a:fld>
            <a:endParaRPr lang="en-US"/>
          </a:p>
        </p:txBody>
      </p:sp>
      <p:sp>
        <p:nvSpPr>
          <p:cNvPr id="8" name="Footer Placeholder 7">
            <a:extLst>
              <a:ext uri="{FF2B5EF4-FFF2-40B4-BE49-F238E27FC236}">
                <a16:creationId xmlns:a16="http://schemas.microsoft.com/office/drawing/2014/main" id="{CD055398-CCF7-1E87-74A5-6975BA9361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0C2AF7-E52F-60EF-0156-A5C85C90EE92}"/>
              </a:ext>
            </a:extLst>
          </p:cNvPr>
          <p:cNvSpPr>
            <a:spLocks noGrp="1"/>
          </p:cNvSpPr>
          <p:nvPr>
            <p:ph type="sldNum" sz="quarter" idx="12"/>
          </p:nvPr>
        </p:nvSpPr>
        <p:spPr/>
        <p:txBody>
          <a:bodyPr/>
          <a:lstStyle/>
          <a:p>
            <a:fld id="{570F2E6D-AF28-4464-A3DB-3EF5E9150316}" type="slidenum">
              <a:rPr lang="en-US" smtClean="0"/>
              <a:t>‹#›</a:t>
            </a:fld>
            <a:endParaRPr lang="en-US"/>
          </a:p>
        </p:txBody>
      </p:sp>
    </p:spTree>
    <p:extLst>
      <p:ext uri="{BB962C8B-B14F-4D97-AF65-F5344CB8AC3E}">
        <p14:creationId xmlns:p14="http://schemas.microsoft.com/office/powerpoint/2010/main" val="2519746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4226-BDBA-1FC5-7B81-3F102CD04B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00FB65-1D9B-FAF4-5B80-3F7148B9639B}"/>
              </a:ext>
            </a:extLst>
          </p:cNvPr>
          <p:cNvSpPr>
            <a:spLocks noGrp="1"/>
          </p:cNvSpPr>
          <p:nvPr>
            <p:ph type="dt" sz="half" idx="10"/>
          </p:nvPr>
        </p:nvSpPr>
        <p:spPr/>
        <p:txBody>
          <a:bodyPr/>
          <a:lstStyle/>
          <a:p>
            <a:fld id="{575B5F44-6152-4CC0-B0F0-5541058E4633}" type="datetimeFigureOut">
              <a:rPr lang="en-US" smtClean="0"/>
              <a:t>11/20/2024</a:t>
            </a:fld>
            <a:endParaRPr lang="en-US"/>
          </a:p>
        </p:txBody>
      </p:sp>
      <p:sp>
        <p:nvSpPr>
          <p:cNvPr id="4" name="Footer Placeholder 3">
            <a:extLst>
              <a:ext uri="{FF2B5EF4-FFF2-40B4-BE49-F238E27FC236}">
                <a16:creationId xmlns:a16="http://schemas.microsoft.com/office/drawing/2014/main" id="{BC7547C5-E95B-36A9-2F68-4A32232DAC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D0D695B-9632-69C3-5229-5B4B945DD084}"/>
              </a:ext>
            </a:extLst>
          </p:cNvPr>
          <p:cNvSpPr>
            <a:spLocks noGrp="1"/>
          </p:cNvSpPr>
          <p:nvPr>
            <p:ph type="sldNum" sz="quarter" idx="12"/>
          </p:nvPr>
        </p:nvSpPr>
        <p:spPr/>
        <p:txBody>
          <a:bodyPr/>
          <a:lstStyle/>
          <a:p>
            <a:fld id="{570F2E6D-AF28-4464-A3DB-3EF5E9150316}" type="slidenum">
              <a:rPr lang="en-US" smtClean="0"/>
              <a:t>‹#›</a:t>
            </a:fld>
            <a:endParaRPr lang="en-US"/>
          </a:p>
        </p:txBody>
      </p:sp>
    </p:spTree>
    <p:extLst>
      <p:ext uri="{BB962C8B-B14F-4D97-AF65-F5344CB8AC3E}">
        <p14:creationId xmlns:p14="http://schemas.microsoft.com/office/powerpoint/2010/main" val="2199733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308590-CF99-74B5-13EC-AD646328B036}"/>
              </a:ext>
            </a:extLst>
          </p:cNvPr>
          <p:cNvSpPr>
            <a:spLocks noGrp="1"/>
          </p:cNvSpPr>
          <p:nvPr>
            <p:ph type="dt" sz="half" idx="10"/>
          </p:nvPr>
        </p:nvSpPr>
        <p:spPr/>
        <p:txBody>
          <a:bodyPr/>
          <a:lstStyle/>
          <a:p>
            <a:fld id="{575B5F44-6152-4CC0-B0F0-5541058E4633}" type="datetimeFigureOut">
              <a:rPr lang="en-US" smtClean="0"/>
              <a:t>11/20/2024</a:t>
            </a:fld>
            <a:endParaRPr lang="en-US"/>
          </a:p>
        </p:txBody>
      </p:sp>
      <p:sp>
        <p:nvSpPr>
          <p:cNvPr id="3" name="Footer Placeholder 2">
            <a:extLst>
              <a:ext uri="{FF2B5EF4-FFF2-40B4-BE49-F238E27FC236}">
                <a16:creationId xmlns:a16="http://schemas.microsoft.com/office/drawing/2014/main" id="{6B69E505-3009-92E3-3902-B1399087FC4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0B560E9-B9B2-2D79-602D-BE413F214C98}"/>
              </a:ext>
            </a:extLst>
          </p:cNvPr>
          <p:cNvSpPr>
            <a:spLocks noGrp="1"/>
          </p:cNvSpPr>
          <p:nvPr>
            <p:ph type="sldNum" sz="quarter" idx="12"/>
          </p:nvPr>
        </p:nvSpPr>
        <p:spPr/>
        <p:txBody>
          <a:bodyPr/>
          <a:lstStyle/>
          <a:p>
            <a:fld id="{570F2E6D-AF28-4464-A3DB-3EF5E9150316}" type="slidenum">
              <a:rPr lang="en-US" smtClean="0"/>
              <a:t>‹#›</a:t>
            </a:fld>
            <a:endParaRPr lang="en-US"/>
          </a:p>
        </p:txBody>
      </p:sp>
    </p:spTree>
    <p:extLst>
      <p:ext uri="{BB962C8B-B14F-4D97-AF65-F5344CB8AC3E}">
        <p14:creationId xmlns:p14="http://schemas.microsoft.com/office/powerpoint/2010/main" val="1528257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13EB3-E28C-E4A0-D095-FC1FEE9D7A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EA40B5-C432-ED5A-4811-8B480D1AC6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CCE49F-AA65-AD0E-C340-B757D48F4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B2D269-E449-FB0C-C357-7DFEE5B27FD5}"/>
              </a:ext>
            </a:extLst>
          </p:cNvPr>
          <p:cNvSpPr>
            <a:spLocks noGrp="1"/>
          </p:cNvSpPr>
          <p:nvPr>
            <p:ph type="dt" sz="half" idx="10"/>
          </p:nvPr>
        </p:nvSpPr>
        <p:spPr/>
        <p:txBody>
          <a:bodyPr/>
          <a:lstStyle/>
          <a:p>
            <a:fld id="{575B5F44-6152-4CC0-B0F0-5541058E4633}" type="datetimeFigureOut">
              <a:rPr lang="en-US" smtClean="0"/>
              <a:t>11/20/2024</a:t>
            </a:fld>
            <a:endParaRPr lang="en-US"/>
          </a:p>
        </p:txBody>
      </p:sp>
      <p:sp>
        <p:nvSpPr>
          <p:cNvPr id="6" name="Footer Placeholder 5">
            <a:extLst>
              <a:ext uri="{FF2B5EF4-FFF2-40B4-BE49-F238E27FC236}">
                <a16:creationId xmlns:a16="http://schemas.microsoft.com/office/drawing/2014/main" id="{923EB7F6-1BFF-0952-7E6F-0ECD5D4D15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68C50E-D230-8DA7-0ED5-81E9D60615E7}"/>
              </a:ext>
            </a:extLst>
          </p:cNvPr>
          <p:cNvSpPr>
            <a:spLocks noGrp="1"/>
          </p:cNvSpPr>
          <p:nvPr>
            <p:ph type="sldNum" sz="quarter" idx="12"/>
          </p:nvPr>
        </p:nvSpPr>
        <p:spPr/>
        <p:txBody>
          <a:bodyPr/>
          <a:lstStyle/>
          <a:p>
            <a:fld id="{570F2E6D-AF28-4464-A3DB-3EF5E9150316}" type="slidenum">
              <a:rPr lang="en-US" smtClean="0"/>
              <a:t>‹#›</a:t>
            </a:fld>
            <a:endParaRPr lang="en-US"/>
          </a:p>
        </p:txBody>
      </p:sp>
    </p:spTree>
    <p:extLst>
      <p:ext uri="{BB962C8B-B14F-4D97-AF65-F5344CB8AC3E}">
        <p14:creationId xmlns:p14="http://schemas.microsoft.com/office/powerpoint/2010/main" val="1468903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51982-CEF0-3A57-DFF0-56741215C3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5D5B64C-4452-6884-96E9-F74C921C31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87CE3C-C9E5-7D98-E433-433D308DE8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2E111E-6E9B-B878-A5D1-CC0358F701CD}"/>
              </a:ext>
            </a:extLst>
          </p:cNvPr>
          <p:cNvSpPr>
            <a:spLocks noGrp="1"/>
          </p:cNvSpPr>
          <p:nvPr>
            <p:ph type="dt" sz="half" idx="10"/>
          </p:nvPr>
        </p:nvSpPr>
        <p:spPr/>
        <p:txBody>
          <a:bodyPr/>
          <a:lstStyle/>
          <a:p>
            <a:fld id="{575B5F44-6152-4CC0-B0F0-5541058E4633}" type="datetimeFigureOut">
              <a:rPr lang="en-US" smtClean="0"/>
              <a:t>11/20/2024</a:t>
            </a:fld>
            <a:endParaRPr lang="en-US"/>
          </a:p>
        </p:txBody>
      </p:sp>
      <p:sp>
        <p:nvSpPr>
          <p:cNvPr id="6" name="Footer Placeholder 5">
            <a:extLst>
              <a:ext uri="{FF2B5EF4-FFF2-40B4-BE49-F238E27FC236}">
                <a16:creationId xmlns:a16="http://schemas.microsoft.com/office/drawing/2014/main" id="{50F4D39B-E6B6-2BD2-2861-0517382D0A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D0EC94-31A9-8DDF-6D6F-D85733A77037}"/>
              </a:ext>
            </a:extLst>
          </p:cNvPr>
          <p:cNvSpPr>
            <a:spLocks noGrp="1"/>
          </p:cNvSpPr>
          <p:nvPr>
            <p:ph type="sldNum" sz="quarter" idx="12"/>
          </p:nvPr>
        </p:nvSpPr>
        <p:spPr/>
        <p:txBody>
          <a:bodyPr/>
          <a:lstStyle/>
          <a:p>
            <a:fld id="{570F2E6D-AF28-4464-A3DB-3EF5E9150316}" type="slidenum">
              <a:rPr lang="en-US" smtClean="0"/>
              <a:t>‹#›</a:t>
            </a:fld>
            <a:endParaRPr lang="en-US"/>
          </a:p>
        </p:txBody>
      </p:sp>
    </p:spTree>
    <p:extLst>
      <p:ext uri="{BB962C8B-B14F-4D97-AF65-F5344CB8AC3E}">
        <p14:creationId xmlns:p14="http://schemas.microsoft.com/office/powerpoint/2010/main" val="1982922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0FC759-D778-51CA-0CBA-8082A1BC5E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763912E-6B06-2466-AB07-51A6FAEB02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DC707A-293D-FD5C-61AB-C80B5A5FB2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75B5F44-6152-4CC0-B0F0-5541058E4633}" type="datetimeFigureOut">
              <a:rPr lang="en-US" smtClean="0"/>
              <a:t>11/20/2024</a:t>
            </a:fld>
            <a:endParaRPr lang="en-US"/>
          </a:p>
        </p:txBody>
      </p:sp>
      <p:sp>
        <p:nvSpPr>
          <p:cNvPr id="5" name="Footer Placeholder 4">
            <a:extLst>
              <a:ext uri="{FF2B5EF4-FFF2-40B4-BE49-F238E27FC236}">
                <a16:creationId xmlns:a16="http://schemas.microsoft.com/office/drawing/2014/main" id="{208EAF4E-37BB-A4ED-21B7-580443A34E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7AE81D1-60CC-8E17-A44D-FEEA4EB5BF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70F2E6D-AF28-4464-A3DB-3EF5E9150316}" type="slidenum">
              <a:rPr lang="en-US" smtClean="0"/>
              <a:t>‹#›</a:t>
            </a:fld>
            <a:endParaRPr lang="en-US"/>
          </a:p>
        </p:txBody>
      </p:sp>
    </p:spTree>
    <p:extLst>
      <p:ext uri="{BB962C8B-B14F-4D97-AF65-F5344CB8AC3E}">
        <p14:creationId xmlns:p14="http://schemas.microsoft.com/office/powerpoint/2010/main" val="1498665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B1548-F01A-A894-96D2-1CB6B597700B}"/>
              </a:ext>
            </a:extLst>
          </p:cNvPr>
          <p:cNvSpPr>
            <a:spLocks noGrp="1"/>
          </p:cNvSpPr>
          <p:nvPr>
            <p:ph type="ctrTitle"/>
          </p:nvPr>
        </p:nvSpPr>
        <p:spPr>
          <a:xfrm>
            <a:off x="1524000" y="1600198"/>
            <a:ext cx="9144000" cy="4465623"/>
          </a:xfrm>
        </p:spPr>
        <p:txBody>
          <a:bodyPr>
            <a:normAutofit/>
          </a:bodyPr>
          <a:lstStyle/>
          <a:p>
            <a:r>
              <a:rPr lang="en-US" sz="5400" dirty="0"/>
              <a:t>Updates to the</a:t>
            </a:r>
            <a:br>
              <a:rPr lang="en-US" sz="5400" dirty="0"/>
            </a:br>
            <a:r>
              <a:rPr lang="en-US" sz="5400" dirty="0"/>
              <a:t> </a:t>
            </a:r>
            <a:r>
              <a:rPr lang="en-US" sz="5400" u="sng" dirty="0"/>
              <a:t>AFSCME LOCAL 1761 (COLT)</a:t>
            </a:r>
            <a:br>
              <a:rPr lang="en-US" sz="5400" dirty="0"/>
            </a:br>
            <a:r>
              <a:rPr lang="en-US" sz="5400" dirty="0"/>
              <a:t>Collective Negotiations Agreement</a:t>
            </a:r>
            <a:br>
              <a:rPr lang="en-US" sz="5400" dirty="0"/>
            </a:br>
            <a:br>
              <a:rPr lang="en-US" sz="3600" dirty="0"/>
            </a:br>
            <a:r>
              <a:rPr lang="en-US" sz="3600" dirty="0"/>
              <a:t>November 11, 2024</a:t>
            </a:r>
            <a:endParaRPr lang="en-US" dirty="0"/>
          </a:p>
        </p:txBody>
      </p:sp>
      <p:pic>
        <p:nvPicPr>
          <p:cNvPr id="4" name="Picture 3" descr="Rutgers logo">
            <a:extLst>
              <a:ext uri="{FF2B5EF4-FFF2-40B4-BE49-F238E27FC236}">
                <a16:creationId xmlns:a16="http://schemas.microsoft.com/office/drawing/2014/main" id="{1701B04A-D921-20D3-B7A9-791F938E7C1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8531" y="400050"/>
            <a:ext cx="4029578" cy="1058635"/>
          </a:xfrm>
          <a:prstGeom prst="rect">
            <a:avLst/>
          </a:prstGeom>
          <a:noFill/>
        </p:spPr>
      </p:pic>
      <p:sp>
        <p:nvSpPr>
          <p:cNvPr id="7" name="TextBox 6">
            <a:extLst>
              <a:ext uri="{FF2B5EF4-FFF2-40B4-BE49-F238E27FC236}">
                <a16:creationId xmlns:a16="http://schemas.microsoft.com/office/drawing/2014/main" id="{1F4C7A02-858F-83D5-4963-49EC5EDC0C86}"/>
              </a:ext>
            </a:extLst>
          </p:cNvPr>
          <p:cNvSpPr txBox="1"/>
          <p:nvPr/>
        </p:nvSpPr>
        <p:spPr>
          <a:xfrm>
            <a:off x="349245" y="1400143"/>
            <a:ext cx="5133315" cy="400110"/>
          </a:xfrm>
          <a:prstGeom prst="rect">
            <a:avLst/>
          </a:prstGeom>
          <a:noFill/>
        </p:spPr>
        <p:txBody>
          <a:bodyPr wrap="square" rtlCol="0">
            <a:spAutoFit/>
          </a:bodyPr>
          <a:lstStyle/>
          <a:p>
            <a:r>
              <a:rPr lang="en-US" sz="2000" b="1" dirty="0"/>
              <a:t>Office of University Labor Relations</a:t>
            </a:r>
          </a:p>
        </p:txBody>
      </p:sp>
    </p:spTree>
    <p:extLst>
      <p:ext uri="{BB962C8B-B14F-4D97-AF65-F5344CB8AC3E}">
        <p14:creationId xmlns:p14="http://schemas.microsoft.com/office/powerpoint/2010/main" val="2494312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DA003-2413-3615-436F-DA4FF472C3F1}"/>
              </a:ext>
            </a:extLst>
          </p:cNvPr>
          <p:cNvSpPr>
            <a:spLocks noGrp="1"/>
          </p:cNvSpPr>
          <p:nvPr>
            <p:ph type="title"/>
          </p:nvPr>
        </p:nvSpPr>
        <p:spPr/>
        <p:txBody>
          <a:bodyPr/>
          <a:lstStyle/>
          <a:p>
            <a:r>
              <a:rPr lang="en-US" dirty="0"/>
              <a:t>Article 23 – Promotion Compensation</a:t>
            </a:r>
          </a:p>
        </p:txBody>
      </p:sp>
      <p:sp>
        <p:nvSpPr>
          <p:cNvPr id="3" name="Content Placeholder 2">
            <a:extLst>
              <a:ext uri="{FF2B5EF4-FFF2-40B4-BE49-F238E27FC236}">
                <a16:creationId xmlns:a16="http://schemas.microsoft.com/office/drawing/2014/main" id="{AF7F803B-919E-7B96-3AA0-FA18E7BC4E3E}"/>
              </a:ext>
            </a:extLst>
          </p:cNvPr>
          <p:cNvSpPr>
            <a:spLocks noGrp="1"/>
          </p:cNvSpPr>
          <p:nvPr>
            <p:ph idx="1"/>
          </p:nvPr>
        </p:nvSpPr>
        <p:spPr/>
        <p:txBody>
          <a:bodyPr/>
          <a:lstStyle/>
          <a:p>
            <a:r>
              <a:rPr lang="en-US" dirty="0"/>
              <a:t>This article was updated to reflect the new vernacular of the Job Rate System, whereas it previously spoke to the Step/Increment System. </a:t>
            </a:r>
          </a:p>
          <a:p>
            <a:r>
              <a:rPr lang="en-US" dirty="0"/>
              <a:t>If an employee is promoted to another COLT position, they will be placed at Job Rate I (JRI) of the new range, in the event the employee's current salary is above JRI, then they will be placed at Job Rate II (JRII). If their salary is above JRII then their salary is determined in accordance with Article 20, Section II-H (2.5%). </a:t>
            </a:r>
          </a:p>
        </p:txBody>
      </p:sp>
    </p:spTree>
    <p:extLst>
      <p:ext uri="{BB962C8B-B14F-4D97-AF65-F5344CB8AC3E}">
        <p14:creationId xmlns:p14="http://schemas.microsoft.com/office/powerpoint/2010/main" val="3836142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9A420-43D7-DEB3-08C6-B22A3DE06A91}"/>
              </a:ext>
            </a:extLst>
          </p:cNvPr>
          <p:cNvSpPr>
            <a:spLocks noGrp="1"/>
          </p:cNvSpPr>
          <p:nvPr>
            <p:ph type="title"/>
          </p:nvPr>
        </p:nvSpPr>
        <p:spPr/>
        <p:txBody>
          <a:bodyPr/>
          <a:lstStyle/>
          <a:p>
            <a:r>
              <a:rPr lang="en-US" dirty="0"/>
              <a:t>Article 25 – Overtime </a:t>
            </a:r>
          </a:p>
        </p:txBody>
      </p:sp>
      <p:sp>
        <p:nvSpPr>
          <p:cNvPr id="3" name="Content Placeholder 2">
            <a:extLst>
              <a:ext uri="{FF2B5EF4-FFF2-40B4-BE49-F238E27FC236}">
                <a16:creationId xmlns:a16="http://schemas.microsoft.com/office/drawing/2014/main" id="{BFA518A3-A571-5EBD-08F4-840908C669BB}"/>
              </a:ext>
            </a:extLst>
          </p:cNvPr>
          <p:cNvSpPr>
            <a:spLocks noGrp="1"/>
          </p:cNvSpPr>
          <p:nvPr>
            <p:ph idx="1"/>
          </p:nvPr>
        </p:nvSpPr>
        <p:spPr/>
        <p:txBody>
          <a:bodyPr/>
          <a:lstStyle/>
          <a:p>
            <a:r>
              <a:rPr lang="en-US" dirty="0"/>
              <a:t>Added that “All compensatory time shall be governed by University Policy 60.3.14”. This policy speaks to the process of paying out any earned but unused “comp time” in June of the respective Fiscal Year it is earned. </a:t>
            </a:r>
          </a:p>
        </p:txBody>
      </p:sp>
    </p:spTree>
    <p:extLst>
      <p:ext uri="{BB962C8B-B14F-4D97-AF65-F5344CB8AC3E}">
        <p14:creationId xmlns:p14="http://schemas.microsoft.com/office/powerpoint/2010/main" val="264038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A3D42-294B-5EE0-85F7-E783BC6CFC3A}"/>
              </a:ext>
            </a:extLst>
          </p:cNvPr>
          <p:cNvSpPr>
            <a:spLocks noGrp="1"/>
          </p:cNvSpPr>
          <p:nvPr>
            <p:ph type="title"/>
          </p:nvPr>
        </p:nvSpPr>
        <p:spPr/>
        <p:txBody>
          <a:bodyPr/>
          <a:lstStyle/>
          <a:p>
            <a:r>
              <a:rPr lang="en-US" dirty="0"/>
              <a:t>Article 29 – Shift Preference </a:t>
            </a:r>
          </a:p>
        </p:txBody>
      </p:sp>
      <p:sp>
        <p:nvSpPr>
          <p:cNvPr id="3" name="Content Placeholder 2">
            <a:extLst>
              <a:ext uri="{FF2B5EF4-FFF2-40B4-BE49-F238E27FC236}">
                <a16:creationId xmlns:a16="http://schemas.microsoft.com/office/drawing/2014/main" id="{8924C15D-CF0F-BBEF-E710-ECC1225262B1}"/>
              </a:ext>
            </a:extLst>
          </p:cNvPr>
          <p:cNvSpPr>
            <a:spLocks noGrp="1"/>
          </p:cNvSpPr>
          <p:nvPr>
            <p:ph idx="1"/>
          </p:nvPr>
        </p:nvSpPr>
        <p:spPr/>
        <p:txBody>
          <a:bodyPr/>
          <a:lstStyle/>
          <a:p>
            <a:r>
              <a:rPr lang="en-US" dirty="0"/>
              <a:t>The rate for Shift Differential increased on July 1, 2024, as follows:</a:t>
            </a:r>
          </a:p>
          <a:p>
            <a:pPr lvl="1"/>
            <a:r>
              <a:rPr lang="en-US" dirty="0"/>
              <a:t>Full time employees who start on or after 9:00pm and before 4:00am will receive a shift premium-</a:t>
            </a:r>
          </a:p>
          <a:p>
            <a:pPr lvl="2"/>
            <a:r>
              <a:rPr lang="en-US" dirty="0"/>
              <a:t>Effective July 1, 2024, </a:t>
            </a:r>
            <a:r>
              <a:rPr lang="en-US" b="1" u="sng" dirty="0"/>
              <a:t>$0.60</a:t>
            </a:r>
            <a:r>
              <a:rPr lang="en-US" dirty="0"/>
              <a:t> per hour. </a:t>
            </a:r>
          </a:p>
          <a:p>
            <a:pPr lvl="1"/>
            <a:r>
              <a:rPr lang="en-US" dirty="0"/>
              <a:t>Full time employees who start on or after 3:00 pm and before 9:00pm will receive a shift premium-</a:t>
            </a:r>
          </a:p>
          <a:p>
            <a:pPr lvl="2"/>
            <a:r>
              <a:rPr lang="en-US" dirty="0"/>
              <a:t>Effective July 1, 2024 - </a:t>
            </a:r>
            <a:r>
              <a:rPr lang="en-US" b="1" u="sng" dirty="0"/>
              <a:t>$0.50</a:t>
            </a:r>
            <a:r>
              <a:rPr lang="en-US" dirty="0"/>
              <a:t> per hour. </a:t>
            </a:r>
          </a:p>
          <a:p>
            <a:pPr lvl="2"/>
            <a:endParaRPr lang="en-US" dirty="0"/>
          </a:p>
          <a:p>
            <a:pPr marL="914400" lvl="2" indent="0">
              <a:buNone/>
            </a:pPr>
            <a:endParaRPr lang="en-US" dirty="0"/>
          </a:p>
        </p:txBody>
      </p:sp>
    </p:spTree>
    <p:extLst>
      <p:ext uri="{BB962C8B-B14F-4D97-AF65-F5344CB8AC3E}">
        <p14:creationId xmlns:p14="http://schemas.microsoft.com/office/powerpoint/2010/main" val="1649748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19CA9-0636-3718-F546-D4EF7D4F93CA}"/>
              </a:ext>
            </a:extLst>
          </p:cNvPr>
          <p:cNvSpPr>
            <a:spLocks noGrp="1"/>
          </p:cNvSpPr>
          <p:nvPr>
            <p:ph type="title"/>
          </p:nvPr>
        </p:nvSpPr>
        <p:spPr/>
        <p:txBody>
          <a:bodyPr/>
          <a:lstStyle/>
          <a:p>
            <a:r>
              <a:rPr lang="en-US" dirty="0"/>
              <a:t>Article 32 – Job Posting Procedure </a:t>
            </a:r>
          </a:p>
        </p:txBody>
      </p:sp>
      <p:sp>
        <p:nvSpPr>
          <p:cNvPr id="3" name="Content Placeholder 2">
            <a:extLst>
              <a:ext uri="{FF2B5EF4-FFF2-40B4-BE49-F238E27FC236}">
                <a16:creationId xmlns:a16="http://schemas.microsoft.com/office/drawing/2014/main" id="{B22F17DB-F79F-CF49-0A04-90A77ADC8899}"/>
              </a:ext>
            </a:extLst>
          </p:cNvPr>
          <p:cNvSpPr>
            <a:spLocks noGrp="1"/>
          </p:cNvSpPr>
          <p:nvPr>
            <p:ph idx="1"/>
          </p:nvPr>
        </p:nvSpPr>
        <p:spPr/>
        <p:txBody>
          <a:bodyPr/>
          <a:lstStyle/>
          <a:p>
            <a:r>
              <a:rPr lang="en-US" dirty="0"/>
              <a:t>Removed references to forms and practices no longer in use. </a:t>
            </a:r>
          </a:p>
        </p:txBody>
      </p:sp>
    </p:spTree>
    <p:extLst>
      <p:ext uri="{BB962C8B-B14F-4D97-AF65-F5344CB8AC3E}">
        <p14:creationId xmlns:p14="http://schemas.microsoft.com/office/powerpoint/2010/main" val="2479963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DBE36-80BF-18CA-BBF9-8982617878D9}"/>
              </a:ext>
            </a:extLst>
          </p:cNvPr>
          <p:cNvSpPr>
            <a:spLocks noGrp="1"/>
          </p:cNvSpPr>
          <p:nvPr>
            <p:ph type="title"/>
          </p:nvPr>
        </p:nvSpPr>
        <p:spPr/>
        <p:txBody>
          <a:bodyPr/>
          <a:lstStyle/>
          <a:p>
            <a:r>
              <a:rPr lang="en-US" dirty="0"/>
              <a:t>Article 42 – General Provisions</a:t>
            </a:r>
          </a:p>
        </p:txBody>
      </p:sp>
      <p:sp>
        <p:nvSpPr>
          <p:cNvPr id="3" name="Content Placeholder 2">
            <a:extLst>
              <a:ext uri="{FF2B5EF4-FFF2-40B4-BE49-F238E27FC236}">
                <a16:creationId xmlns:a16="http://schemas.microsoft.com/office/drawing/2014/main" id="{C8AE9583-A134-B9D6-2A7D-B5DD2FE392E3}"/>
              </a:ext>
            </a:extLst>
          </p:cNvPr>
          <p:cNvSpPr>
            <a:spLocks noGrp="1"/>
          </p:cNvSpPr>
          <p:nvPr>
            <p:ph idx="1"/>
          </p:nvPr>
        </p:nvSpPr>
        <p:spPr>
          <a:xfrm>
            <a:off x="838200" y="1825625"/>
            <a:ext cx="10515600" cy="4796848"/>
          </a:xfrm>
        </p:spPr>
        <p:txBody>
          <a:bodyPr>
            <a:normAutofit/>
          </a:bodyPr>
          <a:lstStyle/>
          <a:p>
            <a:r>
              <a:rPr lang="en-US" dirty="0"/>
              <a:t>Paragraph 4 – Outlines new parking registration process. </a:t>
            </a:r>
          </a:p>
          <a:p>
            <a:r>
              <a:rPr lang="en-US" dirty="0"/>
              <a:t>Paragraph 7 – The meal allowance will increase for employees who work 12 or more hours consecutively effective January 1, 2025, from $8.50 to </a:t>
            </a:r>
            <a:r>
              <a:rPr lang="en-US" b="1" u="sng" dirty="0"/>
              <a:t>$10.00</a:t>
            </a:r>
            <a:r>
              <a:rPr lang="en-US" dirty="0"/>
              <a:t>. </a:t>
            </a:r>
          </a:p>
          <a:p>
            <a:r>
              <a:rPr lang="en-US" dirty="0"/>
              <a:t>Paragraph 10 – The university can continue to offer up to Job Rate II when hiring external employees. </a:t>
            </a:r>
          </a:p>
          <a:p>
            <a:r>
              <a:rPr lang="en-US" dirty="0"/>
              <a:t>Paragraph 13 – Dining Deductions for meals effective January 1, 2025, are </a:t>
            </a:r>
            <a:r>
              <a:rPr lang="en-US" b="1" u="sng" dirty="0"/>
              <a:t>$5.25 </a:t>
            </a:r>
            <a:r>
              <a:rPr lang="en-US" dirty="0"/>
              <a:t>per day, and July 1, 2026, are </a:t>
            </a:r>
            <a:r>
              <a:rPr lang="en-US" b="1" u="sng" dirty="0"/>
              <a:t>$6.25 </a:t>
            </a:r>
            <a:r>
              <a:rPr lang="en-US" dirty="0"/>
              <a:t>per day.</a:t>
            </a:r>
          </a:p>
          <a:p>
            <a:endParaRPr lang="en-US" dirty="0"/>
          </a:p>
        </p:txBody>
      </p:sp>
    </p:spTree>
    <p:extLst>
      <p:ext uri="{BB962C8B-B14F-4D97-AF65-F5344CB8AC3E}">
        <p14:creationId xmlns:p14="http://schemas.microsoft.com/office/powerpoint/2010/main" val="3457472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DBE36-80BF-18CA-BBF9-8982617878D9}"/>
              </a:ext>
            </a:extLst>
          </p:cNvPr>
          <p:cNvSpPr>
            <a:spLocks noGrp="1"/>
          </p:cNvSpPr>
          <p:nvPr>
            <p:ph type="title"/>
          </p:nvPr>
        </p:nvSpPr>
        <p:spPr/>
        <p:txBody>
          <a:bodyPr/>
          <a:lstStyle/>
          <a:p>
            <a:r>
              <a:rPr lang="en-US" dirty="0"/>
              <a:t>Article 42 – General Provisions (cont.)</a:t>
            </a:r>
          </a:p>
        </p:txBody>
      </p:sp>
      <p:sp>
        <p:nvSpPr>
          <p:cNvPr id="3" name="Content Placeholder 2">
            <a:extLst>
              <a:ext uri="{FF2B5EF4-FFF2-40B4-BE49-F238E27FC236}">
                <a16:creationId xmlns:a16="http://schemas.microsoft.com/office/drawing/2014/main" id="{C8AE9583-A134-B9D6-2A7D-B5DD2FE392E3}"/>
              </a:ext>
            </a:extLst>
          </p:cNvPr>
          <p:cNvSpPr>
            <a:spLocks noGrp="1"/>
          </p:cNvSpPr>
          <p:nvPr>
            <p:ph idx="1"/>
          </p:nvPr>
        </p:nvSpPr>
        <p:spPr>
          <a:xfrm>
            <a:off x="838200" y="1825625"/>
            <a:ext cx="10515600" cy="4796848"/>
          </a:xfrm>
        </p:spPr>
        <p:txBody>
          <a:bodyPr>
            <a:normAutofit/>
          </a:bodyPr>
          <a:lstStyle/>
          <a:p>
            <a:r>
              <a:rPr lang="en-US" dirty="0"/>
              <a:t>Paragraph 16 – Except for a valid drivers’ license, when a COLT position requires a license(s) and/or certification(s), Rutgers will reimburse the employee for the costs associated with </a:t>
            </a:r>
            <a:r>
              <a:rPr lang="en-US" b="1" dirty="0"/>
              <a:t>obtaining</a:t>
            </a:r>
            <a:r>
              <a:rPr lang="en-US" dirty="0"/>
              <a:t> and maintaining any such license(s) and/or certification(s). </a:t>
            </a:r>
          </a:p>
        </p:txBody>
      </p:sp>
    </p:spTree>
    <p:extLst>
      <p:ext uri="{BB962C8B-B14F-4D97-AF65-F5344CB8AC3E}">
        <p14:creationId xmlns:p14="http://schemas.microsoft.com/office/powerpoint/2010/main" val="477862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EA9AD-516E-83D0-3834-7E10F8BD83A8}"/>
              </a:ext>
            </a:extLst>
          </p:cNvPr>
          <p:cNvSpPr>
            <a:spLocks noGrp="1"/>
          </p:cNvSpPr>
          <p:nvPr>
            <p:ph type="title"/>
          </p:nvPr>
        </p:nvSpPr>
        <p:spPr/>
        <p:txBody>
          <a:bodyPr/>
          <a:lstStyle/>
          <a:p>
            <a:r>
              <a:rPr lang="en-US" dirty="0"/>
              <a:t>Additional Changes </a:t>
            </a:r>
          </a:p>
        </p:txBody>
      </p:sp>
      <p:sp>
        <p:nvSpPr>
          <p:cNvPr id="3" name="Content Placeholder 2">
            <a:extLst>
              <a:ext uri="{FF2B5EF4-FFF2-40B4-BE49-F238E27FC236}">
                <a16:creationId xmlns:a16="http://schemas.microsoft.com/office/drawing/2014/main" id="{D92229DB-FD57-3745-6140-651DE664DDC1}"/>
              </a:ext>
            </a:extLst>
          </p:cNvPr>
          <p:cNvSpPr>
            <a:spLocks noGrp="1"/>
          </p:cNvSpPr>
          <p:nvPr>
            <p:ph idx="1"/>
          </p:nvPr>
        </p:nvSpPr>
        <p:spPr/>
        <p:txBody>
          <a:bodyPr>
            <a:normAutofit fontScale="92500" lnSpcReduction="10000"/>
          </a:bodyPr>
          <a:lstStyle/>
          <a:p>
            <a:r>
              <a:rPr lang="en-US" dirty="0"/>
              <a:t>New Article – Flexible Work Arrangements </a:t>
            </a:r>
          </a:p>
          <a:p>
            <a:pPr lvl="1"/>
            <a:r>
              <a:rPr lang="en-US" dirty="0"/>
              <a:t>Language is consistent with other Negotiation Units (such as URA-AFT).</a:t>
            </a:r>
          </a:p>
          <a:p>
            <a:r>
              <a:rPr lang="en-US" dirty="0"/>
              <a:t>Article 52 – Term </a:t>
            </a:r>
          </a:p>
          <a:p>
            <a:pPr lvl="1"/>
            <a:r>
              <a:rPr lang="en-US" dirty="0"/>
              <a:t>The agreement is July 1, 2024, through June 30, 2028.</a:t>
            </a:r>
          </a:p>
          <a:p>
            <a:r>
              <a:rPr lang="en-US" dirty="0"/>
              <a:t>Appendix G – Job Rate System Memorandum of Agreement</a:t>
            </a:r>
          </a:p>
          <a:p>
            <a:pPr lvl="1"/>
            <a:r>
              <a:rPr lang="en-US" dirty="0"/>
              <a:t>Includes the MOA for the Job Rate System and associated salary tables. </a:t>
            </a:r>
          </a:p>
          <a:p>
            <a:r>
              <a:rPr lang="en-US" dirty="0"/>
              <a:t>Side Letter – Leave of Absence</a:t>
            </a:r>
          </a:p>
          <a:p>
            <a:pPr lvl="1"/>
            <a:r>
              <a:rPr lang="en-US" dirty="0"/>
              <a:t>Within 45 days of ratification, COLT and Rutgers will meet to discuss the Leave of Absence articles (15, 17, and 50). </a:t>
            </a:r>
          </a:p>
          <a:p>
            <a:r>
              <a:rPr lang="en-US" dirty="0"/>
              <a:t>Side Letter –Uniforms (ELRA)</a:t>
            </a:r>
          </a:p>
          <a:p>
            <a:pPr lvl="1"/>
            <a:r>
              <a:rPr lang="en-US" dirty="0"/>
              <a:t>COLT and Rutgers will meet and continue to discuss uniforms for ELRA.</a:t>
            </a:r>
          </a:p>
          <a:p>
            <a:pPr marL="0" indent="0">
              <a:buNone/>
            </a:pPr>
            <a:endParaRPr lang="en-US" dirty="0"/>
          </a:p>
        </p:txBody>
      </p:sp>
    </p:spTree>
    <p:extLst>
      <p:ext uri="{BB962C8B-B14F-4D97-AF65-F5344CB8AC3E}">
        <p14:creationId xmlns:p14="http://schemas.microsoft.com/office/powerpoint/2010/main" val="3970399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71B4B-D70E-5107-39C2-257769C14DE6}"/>
              </a:ext>
            </a:extLst>
          </p:cNvPr>
          <p:cNvSpPr>
            <a:spLocks noGrp="1"/>
          </p:cNvSpPr>
          <p:nvPr>
            <p:ph type="title"/>
          </p:nvPr>
        </p:nvSpPr>
        <p:spPr/>
        <p:txBody>
          <a:bodyPr/>
          <a:lstStyle/>
          <a:p>
            <a:pPr algn="ctr"/>
            <a:r>
              <a:rPr lang="en-US" dirty="0"/>
              <a:t>Thank you for Attending! </a:t>
            </a:r>
          </a:p>
        </p:txBody>
      </p:sp>
      <p:sp>
        <p:nvSpPr>
          <p:cNvPr id="3" name="Content Placeholder 2">
            <a:extLst>
              <a:ext uri="{FF2B5EF4-FFF2-40B4-BE49-F238E27FC236}">
                <a16:creationId xmlns:a16="http://schemas.microsoft.com/office/drawing/2014/main" id="{BE01D179-8AEA-7766-9C3D-2B8EE6778BB5}"/>
              </a:ext>
            </a:extLst>
          </p:cNvPr>
          <p:cNvSpPr>
            <a:spLocks noGrp="1"/>
          </p:cNvSpPr>
          <p:nvPr>
            <p:ph idx="1"/>
          </p:nvPr>
        </p:nvSpPr>
        <p:spPr/>
        <p:txBody>
          <a:bodyPr/>
          <a:lstStyle/>
          <a:p>
            <a:pPr marL="0" indent="0" algn="ctr">
              <a:buNone/>
            </a:pPr>
            <a:endParaRPr lang="en-US" sz="4000" b="1" u="sng" dirty="0"/>
          </a:p>
          <a:p>
            <a:pPr marL="0" indent="0" algn="ctr">
              <a:buNone/>
            </a:pPr>
            <a:endParaRPr lang="en-US" sz="4000" b="1" u="sng" dirty="0"/>
          </a:p>
          <a:p>
            <a:pPr marL="0" indent="0" algn="ctr">
              <a:buNone/>
            </a:pPr>
            <a:r>
              <a:rPr lang="en-US" sz="4000" b="1" u="sng" dirty="0"/>
              <a:t>Questions? </a:t>
            </a:r>
          </a:p>
          <a:p>
            <a:pPr marL="0" indent="0">
              <a:buNone/>
            </a:pPr>
            <a:endParaRPr lang="en-US" dirty="0"/>
          </a:p>
          <a:p>
            <a:pPr marL="0" indent="0" algn="ctr">
              <a:buNone/>
            </a:pPr>
            <a:r>
              <a:rPr lang="en-US" dirty="0"/>
              <a:t>You may reach out to our office directly at: OULR@rutgers.edu</a:t>
            </a:r>
          </a:p>
        </p:txBody>
      </p:sp>
    </p:spTree>
    <p:extLst>
      <p:ext uri="{BB962C8B-B14F-4D97-AF65-F5344CB8AC3E}">
        <p14:creationId xmlns:p14="http://schemas.microsoft.com/office/powerpoint/2010/main" val="2918459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70EAE-4734-30B7-34D8-5983FFFC6E74}"/>
              </a:ext>
            </a:extLst>
          </p:cNvPr>
          <p:cNvSpPr>
            <a:spLocks noGrp="1"/>
          </p:cNvSpPr>
          <p:nvPr>
            <p:ph type="title"/>
          </p:nvPr>
        </p:nvSpPr>
        <p:spPr>
          <a:xfrm>
            <a:off x="3029527" y="365125"/>
            <a:ext cx="8324272" cy="1325563"/>
          </a:xfrm>
        </p:spPr>
        <p:txBody>
          <a:bodyPr/>
          <a:lstStyle/>
          <a:p>
            <a:r>
              <a:rPr lang="en-US" u="sng" dirty="0"/>
              <a:t>Summary of Changes</a:t>
            </a:r>
          </a:p>
        </p:txBody>
      </p:sp>
      <p:sp>
        <p:nvSpPr>
          <p:cNvPr id="3" name="Content Placeholder 2">
            <a:extLst>
              <a:ext uri="{FF2B5EF4-FFF2-40B4-BE49-F238E27FC236}">
                <a16:creationId xmlns:a16="http://schemas.microsoft.com/office/drawing/2014/main" id="{70DB7DCE-B345-3AFB-1A77-EDD1AA569352}"/>
              </a:ext>
            </a:extLst>
          </p:cNvPr>
          <p:cNvSpPr>
            <a:spLocks noGrp="1"/>
          </p:cNvSpPr>
          <p:nvPr>
            <p:ph idx="1"/>
          </p:nvPr>
        </p:nvSpPr>
        <p:spPr>
          <a:xfrm>
            <a:off x="838200" y="1825624"/>
            <a:ext cx="10515600" cy="4873940"/>
          </a:xfrm>
        </p:spPr>
        <p:txBody>
          <a:bodyPr numCol="2">
            <a:noAutofit/>
          </a:bodyPr>
          <a:lstStyle/>
          <a:p>
            <a:r>
              <a:rPr lang="en-US" sz="2400" dirty="0"/>
              <a:t>Article 4 – Union Representatives </a:t>
            </a:r>
          </a:p>
          <a:p>
            <a:r>
              <a:rPr lang="en-US" sz="2400" dirty="0"/>
              <a:t>Article 9 – Seniority &amp; Layoff</a:t>
            </a:r>
          </a:p>
          <a:p>
            <a:r>
              <a:rPr lang="en-US" sz="2400" dirty="0"/>
              <a:t>Article 13 – Sick Leave </a:t>
            </a:r>
          </a:p>
          <a:p>
            <a:r>
              <a:rPr lang="en-US" sz="2400" dirty="0"/>
              <a:t>Article 14 – Bereavement Leave</a:t>
            </a:r>
          </a:p>
          <a:p>
            <a:r>
              <a:rPr lang="en-US" sz="2400" dirty="0"/>
              <a:t>Article 16 – Military Leave </a:t>
            </a:r>
          </a:p>
          <a:p>
            <a:r>
              <a:rPr lang="en-US" sz="2400" dirty="0"/>
              <a:t>Article 20 – Salary </a:t>
            </a:r>
          </a:p>
          <a:p>
            <a:r>
              <a:rPr lang="en-US" sz="2400" dirty="0"/>
              <a:t>Article 22 – Anniversary Dates </a:t>
            </a:r>
          </a:p>
          <a:p>
            <a:r>
              <a:rPr lang="en-US" sz="2400" dirty="0"/>
              <a:t>Article 23 – Promotion Compensation </a:t>
            </a:r>
          </a:p>
          <a:p>
            <a:r>
              <a:rPr lang="en-US" sz="2400" dirty="0"/>
              <a:t>Article  25 – Overtime </a:t>
            </a:r>
          </a:p>
          <a:p>
            <a:r>
              <a:rPr lang="en-US" sz="2400" dirty="0"/>
              <a:t>Article 29 – Shift Preference </a:t>
            </a:r>
          </a:p>
          <a:p>
            <a:endParaRPr lang="en-US" sz="2400" dirty="0"/>
          </a:p>
          <a:p>
            <a:r>
              <a:rPr lang="en-US" sz="2400" dirty="0"/>
              <a:t>Article 32 – Job Posting Procedure</a:t>
            </a:r>
          </a:p>
          <a:p>
            <a:r>
              <a:rPr lang="en-US" sz="2400" dirty="0"/>
              <a:t>Article 42 – General Provisions </a:t>
            </a:r>
          </a:p>
          <a:p>
            <a:r>
              <a:rPr lang="en-US" sz="2400" dirty="0"/>
              <a:t>New Article – Flexible Work Arrangements </a:t>
            </a:r>
          </a:p>
          <a:p>
            <a:r>
              <a:rPr lang="en-US" sz="2400" dirty="0"/>
              <a:t>Article 52 – Term </a:t>
            </a:r>
          </a:p>
          <a:p>
            <a:r>
              <a:rPr lang="en-US" sz="2400" dirty="0"/>
              <a:t>Appendix G – MOA </a:t>
            </a:r>
          </a:p>
          <a:p>
            <a:r>
              <a:rPr lang="en-US" sz="2400" dirty="0"/>
              <a:t>Side Letter Agreement – Re: Leaves of Absences</a:t>
            </a:r>
          </a:p>
          <a:p>
            <a:r>
              <a:rPr lang="en-US" sz="2400" dirty="0"/>
              <a:t>Side Letter Agreement – Re: Uniforms </a:t>
            </a:r>
          </a:p>
          <a:p>
            <a:endParaRPr lang="en-US" sz="2400" dirty="0"/>
          </a:p>
        </p:txBody>
      </p:sp>
    </p:spTree>
    <p:extLst>
      <p:ext uri="{BB962C8B-B14F-4D97-AF65-F5344CB8AC3E}">
        <p14:creationId xmlns:p14="http://schemas.microsoft.com/office/powerpoint/2010/main" val="2402923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68BE8-6D09-2FCD-6FC7-FB194344CEC7}"/>
              </a:ext>
            </a:extLst>
          </p:cNvPr>
          <p:cNvSpPr>
            <a:spLocks noGrp="1"/>
          </p:cNvSpPr>
          <p:nvPr>
            <p:ph type="title"/>
          </p:nvPr>
        </p:nvSpPr>
        <p:spPr/>
        <p:txBody>
          <a:bodyPr/>
          <a:lstStyle/>
          <a:p>
            <a:r>
              <a:rPr lang="en-US" dirty="0"/>
              <a:t>Article 4 – Union Representatives </a:t>
            </a:r>
          </a:p>
        </p:txBody>
      </p:sp>
      <p:sp>
        <p:nvSpPr>
          <p:cNvPr id="3" name="Content Placeholder 2">
            <a:extLst>
              <a:ext uri="{FF2B5EF4-FFF2-40B4-BE49-F238E27FC236}">
                <a16:creationId xmlns:a16="http://schemas.microsoft.com/office/drawing/2014/main" id="{E9A42214-286C-4629-7118-E1ACF7D7131C}"/>
              </a:ext>
            </a:extLst>
          </p:cNvPr>
          <p:cNvSpPr>
            <a:spLocks noGrp="1"/>
          </p:cNvSpPr>
          <p:nvPr>
            <p:ph idx="1"/>
          </p:nvPr>
        </p:nvSpPr>
        <p:spPr>
          <a:xfrm>
            <a:off x="838200" y="1807518"/>
            <a:ext cx="10515600" cy="4351338"/>
          </a:xfrm>
        </p:spPr>
        <p:txBody>
          <a:bodyPr/>
          <a:lstStyle/>
          <a:p>
            <a:r>
              <a:rPr lang="en-US" dirty="0"/>
              <a:t>Deleted paragraph 6 –</a:t>
            </a:r>
          </a:p>
          <a:p>
            <a:pPr lvl="1"/>
            <a:r>
              <a:rPr lang="en-US" dirty="0"/>
              <a:t>This paragraph provided the Union 15 minutes (post orientation) to meet with newly hired COLT employees. However, this was deleted as it does not comply with the WDEA. Article 51 already provides the Union with 30 minutes (post orientation) to speak with newly hired COLT employees which complies with the WDEA.</a:t>
            </a:r>
          </a:p>
        </p:txBody>
      </p:sp>
    </p:spTree>
    <p:extLst>
      <p:ext uri="{BB962C8B-B14F-4D97-AF65-F5344CB8AC3E}">
        <p14:creationId xmlns:p14="http://schemas.microsoft.com/office/powerpoint/2010/main" val="284841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794B8-75BD-A8CF-46D4-6784946FDD37}"/>
              </a:ext>
            </a:extLst>
          </p:cNvPr>
          <p:cNvSpPr>
            <a:spLocks noGrp="1"/>
          </p:cNvSpPr>
          <p:nvPr>
            <p:ph type="title"/>
          </p:nvPr>
        </p:nvSpPr>
        <p:spPr/>
        <p:txBody>
          <a:bodyPr/>
          <a:lstStyle/>
          <a:p>
            <a:r>
              <a:rPr lang="en-US" dirty="0"/>
              <a:t>Article 7 – Seniority &amp; Layoff  </a:t>
            </a:r>
          </a:p>
        </p:txBody>
      </p:sp>
      <p:sp>
        <p:nvSpPr>
          <p:cNvPr id="3" name="Content Placeholder 2">
            <a:extLst>
              <a:ext uri="{FF2B5EF4-FFF2-40B4-BE49-F238E27FC236}">
                <a16:creationId xmlns:a16="http://schemas.microsoft.com/office/drawing/2014/main" id="{5B4BDB2A-FA99-61FA-3EC7-01671C444BFD}"/>
              </a:ext>
            </a:extLst>
          </p:cNvPr>
          <p:cNvSpPr>
            <a:spLocks noGrp="1"/>
          </p:cNvSpPr>
          <p:nvPr>
            <p:ph idx="1"/>
          </p:nvPr>
        </p:nvSpPr>
        <p:spPr/>
        <p:txBody>
          <a:bodyPr>
            <a:normAutofit lnSpcReduction="10000"/>
          </a:bodyPr>
          <a:lstStyle/>
          <a:p>
            <a:r>
              <a:rPr lang="en-US" dirty="0"/>
              <a:t>The Probationary Period for all employees has been changed from 90 calendar days to </a:t>
            </a:r>
            <a:r>
              <a:rPr lang="en-US" b="1" u="sng" dirty="0"/>
              <a:t>120</a:t>
            </a:r>
            <a:r>
              <a:rPr lang="en-US" dirty="0"/>
              <a:t> calendar days with no extensions permitted. </a:t>
            </a:r>
          </a:p>
          <a:p>
            <a:r>
              <a:rPr lang="en-US" dirty="0"/>
              <a:t> Whereas previously bumping was restricted to the employee's campus (or closest campus for offsite work locations), the bumping process will now be University-wide. COLT employees who are laid off and elect to utilize the bumping procedure will now bump the least senior employee/position in their job title regardless of that person/positions work location. </a:t>
            </a:r>
          </a:p>
          <a:p>
            <a:r>
              <a:rPr lang="en-US" dirty="0"/>
              <a:t>The designation/use of “Seniority Units” (New Brunswick, Camden, &amp; Newark) have been sunset accordingly.</a:t>
            </a:r>
          </a:p>
        </p:txBody>
      </p:sp>
    </p:spTree>
    <p:extLst>
      <p:ext uri="{BB962C8B-B14F-4D97-AF65-F5344CB8AC3E}">
        <p14:creationId xmlns:p14="http://schemas.microsoft.com/office/powerpoint/2010/main" val="939606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84AA7-B5DB-4F1A-8F3D-CDEFA554A0E5}"/>
              </a:ext>
            </a:extLst>
          </p:cNvPr>
          <p:cNvSpPr>
            <a:spLocks noGrp="1"/>
          </p:cNvSpPr>
          <p:nvPr>
            <p:ph type="title"/>
          </p:nvPr>
        </p:nvSpPr>
        <p:spPr/>
        <p:txBody>
          <a:bodyPr/>
          <a:lstStyle/>
          <a:p>
            <a:r>
              <a:rPr lang="en-US" dirty="0"/>
              <a:t>Article 8 – Sick Time and Sick Leave</a:t>
            </a:r>
          </a:p>
        </p:txBody>
      </p:sp>
      <p:sp>
        <p:nvSpPr>
          <p:cNvPr id="3" name="Content Placeholder 2">
            <a:extLst>
              <a:ext uri="{FF2B5EF4-FFF2-40B4-BE49-F238E27FC236}">
                <a16:creationId xmlns:a16="http://schemas.microsoft.com/office/drawing/2014/main" id="{6A2B937C-FCC9-F8F9-E3CC-52A7847F5192}"/>
              </a:ext>
            </a:extLst>
          </p:cNvPr>
          <p:cNvSpPr>
            <a:spLocks noGrp="1"/>
          </p:cNvSpPr>
          <p:nvPr>
            <p:ph idx="1"/>
          </p:nvPr>
        </p:nvSpPr>
        <p:spPr/>
        <p:txBody>
          <a:bodyPr/>
          <a:lstStyle/>
          <a:p>
            <a:r>
              <a:rPr lang="en-US" dirty="0"/>
              <a:t>Language updated to better distinguish differences and usage of “Sick Time” and “Sick Leave”. </a:t>
            </a:r>
          </a:p>
          <a:p>
            <a:r>
              <a:rPr lang="en-US" dirty="0"/>
              <a:t>Added information about the New Jersey Earned Sick Leave Law. </a:t>
            </a:r>
          </a:p>
          <a:p>
            <a:pPr marL="0" indent="0">
              <a:buNone/>
            </a:pPr>
            <a:r>
              <a:rPr lang="en-US" dirty="0"/>
              <a:t> </a:t>
            </a:r>
          </a:p>
        </p:txBody>
      </p:sp>
    </p:spTree>
    <p:extLst>
      <p:ext uri="{BB962C8B-B14F-4D97-AF65-F5344CB8AC3E}">
        <p14:creationId xmlns:p14="http://schemas.microsoft.com/office/powerpoint/2010/main" val="2061866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84AA7-B5DB-4F1A-8F3D-CDEFA554A0E5}"/>
              </a:ext>
            </a:extLst>
          </p:cNvPr>
          <p:cNvSpPr>
            <a:spLocks noGrp="1"/>
          </p:cNvSpPr>
          <p:nvPr>
            <p:ph type="title"/>
          </p:nvPr>
        </p:nvSpPr>
        <p:spPr/>
        <p:txBody>
          <a:bodyPr/>
          <a:lstStyle/>
          <a:p>
            <a:r>
              <a:rPr lang="en-US" dirty="0"/>
              <a:t>Article 14 – Bereavement Leave </a:t>
            </a:r>
          </a:p>
        </p:txBody>
      </p:sp>
      <p:sp>
        <p:nvSpPr>
          <p:cNvPr id="3" name="Content Placeholder 2">
            <a:extLst>
              <a:ext uri="{FF2B5EF4-FFF2-40B4-BE49-F238E27FC236}">
                <a16:creationId xmlns:a16="http://schemas.microsoft.com/office/drawing/2014/main" id="{6A2B937C-FCC9-F8F9-E3CC-52A7847F5192}"/>
              </a:ext>
            </a:extLst>
          </p:cNvPr>
          <p:cNvSpPr>
            <a:spLocks noGrp="1"/>
          </p:cNvSpPr>
          <p:nvPr>
            <p:ph idx="1"/>
          </p:nvPr>
        </p:nvSpPr>
        <p:spPr/>
        <p:txBody>
          <a:bodyPr/>
          <a:lstStyle/>
          <a:p>
            <a:r>
              <a:rPr lang="en-US" dirty="0"/>
              <a:t>Employees now have the option to use “Bereavement Leave” up to 120 calendar days after the date of death of a covered individual. </a:t>
            </a:r>
          </a:p>
          <a:p>
            <a:r>
              <a:rPr lang="en-US" dirty="0"/>
              <a:t>Employees may request an extension beyond the 120 days due to a public health emergency that delays the funeral of memorial observance, or for religious, cultural, or travel reasons, and the extension should not be unreasonably denied. </a:t>
            </a:r>
          </a:p>
          <a:p>
            <a:r>
              <a:rPr lang="en-US" dirty="0"/>
              <a:t>A department may require verification. </a:t>
            </a:r>
          </a:p>
          <a:p>
            <a:pPr marL="0" indent="0">
              <a:buNone/>
            </a:pPr>
            <a:r>
              <a:rPr lang="en-US" dirty="0"/>
              <a:t> </a:t>
            </a:r>
          </a:p>
        </p:txBody>
      </p:sp>
    </p:spTree>
    <p:extLst>
      <p:ext uri="{BB962C8B-B14F-4D97-AF65-F5344CB8AC3E}">
        <p14:creationId xmlns:p14="http://schemas.microsoft.com/office/powerpoint/2010/main" val="3635974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4A26-053D-700B-5974-3D8C51CFDCCA}"/>
              </a:ext>
            </a:extLst>
          </p:cNvPr>
          <p:cNvSpPr>
            <a:spLocks noGrp="1"/>
          </p:cNvSpPr>
          <p:nvPr>
            <p:ph type="title"/>
          </p:nvPr>
        </p:nvSpPr>
        <p:spPr/>
        <p:txBody>
          <a:bodyPr/>
          <a:lstStyle/>
          <a:p>
            <a:r>
              <a:rPr lang="en-US" dirty="0"/>
              <a:t>Article 16 – Military Leave</a:t>
            </a:r>
          </a:p>
        </p:txBody>
      </p:sp>
      <p:sp>
        <p:nvSpPr>
          <p:cNvPr id="3" name="Content Placeholder 2">
            <a:extLst>
              <a:ext uri="{FF2B5EF4-FFF2-40B4-BE49-F238E27FC236}">
                <a16:creationId xmlns:a16="http://schemas.microsoft.com/office/drawing/2014/main" id="{DF2F7171-EAE7-E1C6-084A-CBBEABC53AF7}"/>
              </a:ext>
            </a:extLst>
          </p:cNvPr>
          <p:cNvSpPr>
            <a:spLocks noGrp="1"/>
          </p:cNvSpPr>
          <p:nvPr>
            <p:ph idx="1"/>
          </p:nvPr>
        </p:nvSpPr>
        <p:spPr>
          <a:xfrm>
            <a:off x="838200" y="1862570"/>
            <a:ext cx="10515600" cy="4351338"/>
          </a:xfrm>
        </p:spPr>
        <p:txBody>
          <a:bodyPr/>
          <a:lstStyle/>
          <a:p>
            <a:r>
              <a:rPr lang="en-US" dirty="0"/>
              <a:t>Whereas previously the agreement contains specific provisions for COLT employees relating to Military Leave, the Article now defers to University Policy 60.1.21 “Military Leave-Staff”. </a:t>
            </a:r>
          </a:p>
        </p:txBody>
      </p:sp>
    </p:spTree>
    <p:extLst>
      <p:ext uri="{BB962C8B-B14F-4D97-AF65-F5344CB8AC3E}">
        <p14:creationId xmlns:p14="http://schemas.microsoft.com/office/powerpoint/2010/main" val="2413926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2EE4C-74BE-1562-12BE-35987C14BDCC}"/>
              </a:ext>
            </a:extLst>
          </p:cNvPr>
          <p:cNvSpPr>
            <a:spLocks noGrp="1"/>
          </p:cNvSpPr>
          <p:nvPr>
            <p:ph type="title"/>
          </p:nvPr>
        </p:nvSpPr>
        <p:spPr/>
        <p:txBody>
          <a:bodyPr/>
          <a:lstStyle/>
          <a:p>
            <a:r>
              <a:rPr lang="en-US" dirty="0"/>
              <a:t>Article 20 – Salary </a:t>
            </a:r>
          </a:p>
        </p:txBody>
      </p:sp>
      <p:sp>
        <p:nvSpPr>
          <p:cNvPr id="3" name="Content Placeholder 2">
            <a:extLst>
              <a:ext uri="{FF2B5EF4-FFF2-40B4-BE49-F238E27FC236}">
                <a16:creationId xmlns:a16="http://schemas.microsoft.com/office/drawing/2014/main" id="{1B529676-7CA6-32F1-8D0C-250B8F88688C}"/>
              </a:ext>
            </a:extLst>
          </p:cNvPr>
          <p:cNvSpPr>
            <a:spLocks noGrp="1"/>
          </p:cNvSpPr>
          <p:nvPr>
            <p:ph idx="1"/>
          </p:nvPr>
        </p:nvSpPr>
        <p:spPr/>
        <p:txBody>
          <a:bodyPr>
            <a:normAutofit/>
          </a:bodyPr>
          <a:lstStyle/>
          <a:p>
            <a:r>
              <a:rPr lang="en-US" dirty="0"/>
              <a:t>Across the Board increases for the Agreement are as follows:</a:t>
            </a:r>
          </a:p>
          <a:p>
            <a:pPr lvl="1"/>
            <a:r>
              <a:rPr lang="en-US" dirty="0"/>
              <a:t>July 1, 2024 – </a:t>
            </a:r>
            <a:r>
              <a:rPr lang="en-US" b="1" u="sng" dirty="0"/>
              <a:t>3.5</a:t>
            </a:r>
            <a:r>
              <a:rPr lang="en-US" dirty="0"/>
              <a:t>% ATB increase </a:t>
            </a:r>
          </a:p>
          <a:p>
            <a:pPr lvl="1"/>
            <a:r>
              <a:rPr lang="en-US" dirty="0"/>
              <a:t>July 1, 2025 – </a:t>
            </a:r>
            <a:r>
              <a:rPr lang="en-US" b="1" u="sng" dirty="0"/>
              <a:t>3.5</a:t>
            </a:r>
            <a:r>
              <a:rPr lang="en-US" dirty="0"/>
              <a:t>% ATB increase</a:t>
            </a:r>
          </a:p>
          <a:p>
            <a:pPr lvl="1"/>
            <a:r>
              <a:rPr lang="en-US" dirty="0"/>
              <a:t>July 1, 2026 – </a:t>
            </a:r>
            <a:r>
              <a:rPr lang="en-US" b="1" u="sng" dirty="0"/>
              <a:t>3</a:t>
            </a:r>
            <a:r>
              <a:rPr lang="en-US" dirty="0"/>
              <a:t>% ATB increase</a:t>
            </a:r>
          </a:p>
          <a:p>
            <a:pPr lvl="1"/>
            <a:r>
              <a:rPr lang="en-US" dirty="0"/>
              <a:t>July 1, 2027 – </a:t>
            </a:r>
            <a:r>
              <a:rPr lang="en-US" b="1" u="sng" dirty="0"/>
              <a:t>3</a:t>
            </a:r>
            <a:r>
              <a:rPr lang="en-US" dirty="0"/>
              <a:t>% ATB Increase </a:t>
            </a:r>
          </a:p>
          <a:p>
            <a:r>
              <a:rPr lang="en-US" dirty="0"/>
              <a:t>Eligible employees will also move pursuant to the terms of the Job Rate System throughout the life of the Agreement. </a:t>
            </a:r>
          </a:p>
          <a:p>
            <a:r>
              <a:rPr lang="en-US" dirty="0"/>
              <a:t>In the event an employee is promoted, and the employee’s current salary is above the new positions’ Job Rate II, the increase the employee receives is increased from 1.5% to </a:t>
            </a:r>
            <a:r>
              <a:rPr lang="en-US" b="1" u="sng" dirty="0"/>
              <a:t>2.5%</a:t>
            </a:r>
            <a:r>
              <a:rPr lang="en-US" dirty="0"/>
              <a:t>. </a:t>
            </a:r>
          </a:p>
        </p:txBody>
      </p:sp>
    </p:spTree>
    <p:extLst>
      <p:ext uri="{BB962C8B-B14F-4D97-AF65-F5344CB8AC3E}">
        <p14:creationId xmlns:p14="http://schemas.microsoft.com/office/powerpoint/2010/main" val="2277350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75804-9640-6EF1-E4B1-826A860BF50A}"/>
              </a:ext>
            </a:extLst>
          </p:cNvPr>
          <p:cNvSpPr>
            <a:spLocks noGrp="1"/>
          </p:cNvSpPr>
          <p:nvPr>
            <p:ph type="title"/>
          </p:nvPr>
        </p:nvSpPr>
        <p:spPr/>
        <p:txBody>
          <a:bodyPr/>
          <a:lstStyle/>
          <a:p>
            <a:r>
              <a:rPr lang="en-US" dirty="0"/>
              <a:t>Article 22 – Anniversary Dates</a:t>
            </a:r>
          </a:p>
        </p:txBody>
      </p:sp>
      <p:sp>
        <p:nvSpPr>
          <p:cNvPr id="3" name="Content Placeholder 2">
            <a:extLst>
              <a:ext uri="{FF2B5EF4-FFF2-40B4-BE49-F238E27FC236}">
                <a16:creationId xmlns:a16="http://schemas.microsoft.com/office/drawing/2014/main" id="{5E36AE06-C8C7-1D78-AB54-243F57A98E68}"/>
              </a:ext>
            </a:extLst>
          </p:cNvPr>
          <p:cNvSpPr>
            <a:spLocks noGrp="1"/>
          </p:cNvSpPr>
          <p:nvPr>
            <p:ph idx="1"/>
          </p:nvPr>
        </p:nvSpPr>
        <p:spPr/>
        <p:txBody>
          <a:bodyPr/>
          <a:lstStyle/>
          <a:p>
            <a:r>
              <a:rPr lang="en-US" dirty="0"/>
              <a:t>This article was deleted as the use of “Anniversary Dates” for COLT employees ceased as of January 1, 2024, with the introduction of the new Job Rate System. </a:t>
            </a:r>
          </a:p>
        </p:txBody>
      </p:sp>
    </p:spTree>
    <p:extLst>
      <p:ext uri="{BB962C8B-B14F-4D97-AF65-F5344CB8AC3E}">
        <p14:creationId xmlns:p14="http://schemas.microsoft.com/office/powerpoint/2010/main" val="2144809340"/>
      </p:ext>
    </p:extLst>
  </p:cSld>
  <p:clrMapOvr>
    <a:masterClrMapping/>
  </p:clrMapOvr>
</p:sld>
</file>

<file path=ppt/theme/theme1.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493</TotalTime>
  <Words>1128</Words>
  <Application>Microsoft Office PowerPoint</Application>
  <PresentationFormat>Widescreen</PresentationFormat>
  <Paragraphs>86</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Aptos</vt:lpstr>
      <vt:lpstr>Aptos Display</vt:lpstr>
      <vt:lpstr>Arial</vt:lpstr>
      <vt:lpstr>Office Theme</vt:lpstr>
      <vt:lpstr>Updates to the  AFSCME LOCAL 1761 (COLT) Collective Negotiations Agreement  November 11, 2024</vt:lpstr>
      <vt:lpstr>Summary of Changes</vt:lpstr>
      <vt:lpstr>Article 4 – Union Representatives </vt:lpstr>
      <vt:lpstr>Article 7 – Seniority &amp; Layoff  </vt:lpstr>
      <vt:lpstr>Article 8 – Sick Time and Sick Leave</vt:lpstr>
      <vt:lpstr>Article 14 – Bereavement Leave </vt:lpstr>
      <vt:lpstr>Article 16 – Military Leave</vt:lpstr>
      <vt:lpstr>Article 20 – Salary </vt:lpstr>
      <vt:lpstr>Article 22 – Anniversary Dates</vt:lpstr>
      <vt:lpstr>Article 23 – Promotion Compensation</vt:lpstr>
      <vt:lpstr>Article 25 – Overtime </vt:lpstr>
      <vt:lpstr>Article 29 – Shift Preference </vt:lpstr>
      <vt:lpstr>Article 32 – Job Posting Procedure </vt:lpstr>
      <vt:lpstr>Article 42 – General Provisions</vt:lpstr>
      <vt:lpstr>Article 42 – General Provisions (cont.)</vt:lpstr>
      <vt:lpstr>Additional Changes </vt:lpstr>
      <vt:lpstr>Thank you for Attending!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Christine Baylor</dc:creator>
  <cp:lastModifiedBy>Susanne Ruemmele</cp:lastModifiedBy>
  <cp:revision>13</cp:revision>
  <dcterms:created xsi:type="dcterms:W3CDTF">2024-11-05T18:34:18Z</dcterms:created>
  <dcterms:modified xsi:type="dcterms:W3CDTF">2024-11-20T20:52:32Z</dcterms:modified>
</cp:coreProperties>
</file>